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4"/>
  </p:notesMasterIdLst>
  <p:handoutMasterIdLst>
    <p:handoutMasterId r:id="rId15"/>
  </p:handoutMasterIdLst>
  <p:sldIdLst>
    <p:sldId id="658" r:id="rId2"/>
    <p:sldId id="671" r:id="rId3"/>
    <p:sldId id="711" r:id="rId4"/>
    <p:sldId id="693" r:id="rId5"/>
    <p:sldId id="733" r:id="rId6"/>
    <p:sldId id="734" r:id="rId7"/>
    <p:sldId id="736" r:id="rId8"/>
    <p:sldId id="735" r:id="rId9"/>
    <p:sldId id="738" r:id="rId10"/>
    <p:sldId id="737" r:id="rId11"/>
    <p:sldId id="740" r:id="rId12"/>
    <p:sldId id="724" r:id="rId13"/>
  </p:sldIdLst>
  <p:sldSz cx="9144000" cy="6858000" type="screen4x3"/>
  <p:notesSz cx="6819900" cy="9918700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 userDrawn="1">
          <p15:clr>
            <a:srgbClr val="A4A3A4"/>
          </p15:clr>
        </p15:guide>
        <p15:guide id="2" pos="214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10F21"/>
    <a:srgbClr val="7494A4"/>
    <a:srgbClr val="77726B"/>
    <a:srgbClr val="67635D"/>
    <a:srgbClr val="000000"/>
    <a:srgbClr val="B78B02"/>
    <a:srgbClr val="DEA902"/>
    <a:srgbClr val="D09E02"/>
    <a:srgbClr val="1E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3" autoAdjust="0"/>
    <p:restoredTop sz="99404" autoAdjust="0"/>
  </p:normalViewPr>
  <p:slideViewPr>
    <p:cSldViewPr snapToGrid="0" snapToObjects="1">
      <p:cViewPr varScale="1">
        <p:scale>
          <a:sx n="133" d="100"/>
          <a:sy n="133" d="100"/>
        </p:scale>
        <p:origin x="834" y="120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510" y="-96"/>
      </p:cViewPr>
      <p:guideLst>
        <p:guide orient="horz" pos="3124"/>
        <p:guide pos="21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>
                <a:latin typeface="Trebuchet MS" pitchFamily="34" charset="0"/>
              </a:rPr>
              <a:t>11/13/2019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r>
              <a:rPr lang="en-US" smtClean="0"/>
              <a:t>11/13/2019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11/13/2019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24" Type="http://schemas.openxmlformats.org/officeDocument/2006/relationships/image" Target="../media/image5.png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23" Type="http://schemas.openxmlformats.org/officeDocument/2006/relationships/image" Target="../media/image27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Relationship Id="rId22" Type="http://schemas.openxmlformats.org/officeDocument/2006/relationships/image" Target="../media/image26.wmf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0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96" y="118950"/>
            <a:ext cx="2164073" cy="9288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0" y="4568499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Meeting </a:t>
            </a:r>
            <a:r>
              <a:rPr lang="en-GB" noProof="0" dirty="0" err="1" smtClean="0"/>
              <a:t>xy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Place | DD Month YYYY</a:t>
            </a:r>
            <a:endParaRPr lang="en-GB" noProof="0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GB" altLang="de-DE" sz="1400" noProof="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Project Acronym | Department | Name</a:t>
            </a:r>
            <a:endParaRPr lang="en-GB" altLang="de-DE" sz="1400" noProof="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8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9" name="Obdélník 8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10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 smtClean="0"/>
              <a:t>Timeline overview</a:t>
            </a:r>
            <a:endParaRPr lang="en-GB" noProof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 smtClean="0"/>
              <a:t>Timeline</a:t>
            </a:r>
            <a:endParaRPr lang="en-GB" noProof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</a:t>
            </a:r>
            <a:endParaRPr lang="en-GB" noProof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9" name="Obdélník 8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10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15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Specific Objectives, Output, Other icons - specific</a:t>
            </a:r>
            <a:endParaRPr lang="en-GB" noProof="0" dirty="0"/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Obdélník 24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26" name="Grafik 2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Icons</a:t>
            </a:r>
            <a:br>
              <a:rPr lang="en-GB" noProof="0" dirty="0" smtClean="0"/>
            </a:br>
            <a:r>
              <a:rPr lang="en-GB" noProof="0" dirty="0" smtClean="0"/>
              <a:t>Unspecific 1</a:t>
            </a:r>
            <a:endParaRPr lang="en-GB" noProof="0" dirty="0"/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6" name="Obdélník 195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197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64816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Part 7 Title…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10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Icons</a:t>
            </a:r>
            <a:br>
              <a:rPr lang="en-GB" noProof="0" dirty="0" smtClean="0"/>
            </a:br>
            <a:r>
              <a:rPr lang="en-GB" noProof="0" dirty="0" smtClean="0"/>
              <a:t>Unspecific 2</a:t>
            </a:r>
            <a:endParaRPr lang="en-GB" noProof="0" dirty="0"/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Obdélník 166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168" name="Grafik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Project partnership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3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6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Logo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68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Headlines</a:t>
            </a:r>
            <a:endParaRPr lang="en-GB" noProof="0"/>
          </a:p>
        </p:txBody>
      </p:sp>
      <p:sp>
        <p:nvSpPr>
          <p:cNvPr id="6" name="Obdélník 5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4" name="Obdélník 3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5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 smtClean="0"/>
              <a:t>FULL Image</a:t>
            </a:r>
            <a:endParaRPr lang="en-GB" noProof="0"/>
          </a:p>
        </p:txBody>
      </p:sp>
      <p:sp>
        <p:nvSpPr>
          <p:cNvPr id="4" name="Obdélník 3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Insert Diagram with a click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TiTle</a:t>
            </a:r>
            <a:r>
              <a:rPr lang="en-GB" noProof="0" dirty="0" smtClean="0"/>
              <a:t>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6" name="Obdélník 5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Insert Diagram with a click</a:t>
            </a:r>
            <a:endParaRPr lang="en-GB" noProof="0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8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6" name="Obdélník 5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 smtClean="0"/>
              <a:t>Image</a:t>
            </a:r>
            <a:endParaRPr lang="en-GB" noProof="0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Text</a:t>
            </a:r>
            <a:endParaRPr lang="en-GB" noProof="0" dirty="0"/>
          </a:p>
        </p:txBody>
      </p:sp>
      <p:sp>
        <p:nvSpPr>
          <p:cNvPr id="6" name="Obdélník 5"/>
          <p:cNvSpPr/>
          <p:nvPr userDrawn="1"/>
        </p:nvSpPr>
        <p:spPr>
          <a:xfrm>
            <a:off x="6649860" y="41566"/>
            <a:ext cx="2194020" cy="908088"/>
          </a:xfrm>
          <a:prstGeom prst="rect">
            <a:avLst/>
          </a:prstGeom>
          <a:solidFill>
            <a:srgbClr val="E8E8E8"/>
          </a:solidFill>
          <a:ln>
            <a:solidFill>
              <a:srgbClr val="E8E8E8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E8E8E8"/>
                </a:solidFill>
              </a:ln>
              <a:solidFill>
                <a:srgbClr val="E8E8E8"/>
              </a:solidFill>
            </a:endParaRP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0" y="150907"/>
            <a:ext cx="1764207" cy="75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 smtClean="0"/>
              <a:t>Textmasterformat</a:t>
            </a:r>
            <a:r>
              <a:rPr lang="en-GB" noProof="0" dirty="0" smtClean="0"/>
              <a:t> to edit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1904" y="149227"/>
            <a:ext cx="1776118" cy="76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 descr="\\ISTORAGE\-Print\MA27\Powerpoint\rep\icons (1).emf"/>
          <p:cNvPicPr>
            <a:picLocks noChangeAspect="1" noChangeArrowheads="1"/>
          </p:cNvPicPr>
          <p:nvPr userDrawn="1"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5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Title </a:t>
            </a:r>
            <a:r>
              <a:rPr lang="en-GB" noProof="0" dirty="0" err="1" smtClean="0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  <p:sldLayoutId id="2147483864" r:id="rId18"/>
    <p:sldLayoutId id="2147483865" r:id="rId19"/>
    <p:sldLayoutId id="2147483866" r:id="rId20"/>
    <p:sldLayoutId id="2147483863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zkucerov@fdu.zcu.cz" TargetMode="External"/><Relationship Id="rId2" Type="http://schemas.openxmlformats.org/officeDocument/2006/relationships/hyperlink" Target="mailto:jtluchor@kmo.zcu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b="1" spc="-80" dirty="0">
                <a:latin typeface="ari Light (Nadpisy)"/>
                <a:cs typeface="Arial" panose="020B0604020202020204" pitchFamily="34" charset="0"/>
              </a:rPr>
              <a:t>Informace pro jednání </a:t>
            </a:r>
            <a:r>
              <a:rPr lang="en-US" b="1" dirty="0" err="1">
                <a:latin typeface="ari Light (Nadpisy)"/>
              </a:rPr>
              <a:t>Inovační</a:t>
            </a:r>
            <a:r>
              <a:rPr lang="en-US" b="1" dirty="0">
                <a:latin typeface="ari Light (Nadpisy)"/>
              </a:rPr>
              <a:t> </a:t>
            </a:r>
            <a:r>
              <a:rPr lang="en-US" b="1" dirty="0" err="1">
                <a:latin typeface="ari Light (Nadpisy)"/>
              </a:rPr>
              <a:t>platformy</a:t>
            </a:r>
            <a:r>
              <a:rPr lang="en-US" b="1" dirty="0">
                <a:latin typeface="ari Light (Nadpisy)"/>
              </a:rPr>
              <a:t> </a:t>
            </a:r>
            <a:r>
              <a:rPr lang="en-US" b="1" dirty="0" err="1">
                <a:latin typeface="ari Light (Nadpisy)"/>
              </a:rPr>
              <a:t>tradiční</a:t>
            </a:r>
            <a:r>
              <a:rPr lang="en-US" b="1" dirty="0">
                <a:latin typeface="ari Light (Nadpisy)"/>
              </a:rPr>
              <a:t> </a:t>
            </a:r>
            <a:r>
              <a:rPr lang="en-US" b="1" dirty="0" err="1">
                <a:latin typeface="ari Light (Nadpisy)"/>
              </a:rPr>
              <a:t>průmyslové</a:t>
            </a:r>
            <a:r>
              <a:rPr lang="en-US" b="1" dirty="0">
                <a:latin typeface="ari Light (Nadpisy)"/>
              </a:rPr>
              <a:t> </a:t>
            </a:r>
            <a:r>
              <a:rPr lang="en-US" b="1" dirty="0" err="1">
                <a:latin typeface="ari Light (Nadpisy)"/>
              </a:rPr>
              <a:t>obory</a:t>
            </a:r>
            <a:r>
              <a:rPr lang="en-GB" dirty="0"/>
              <a:t/>
            </a:r>
            <a:br>
              <a:rPr lang="en-GB" dirty="0"/>
            </a:br>
            <a:r>
              <a:rPr lang="cs-CZ" dirty="0" smtClean="0"/>
              <a:t>Karlovarská agentura rozvoje podnikání, Karlovy Vary</a:t>
            </a:r>
            <a:r>
              <a:rPr lang="en-GB" dirty="0" smtClean="0"/>
              <a:t>| </a:t>
            </a:r>
            <a:r>
              <a:rPr lang="cs-CZ" dirty="0" smtClean="0"/>
              <a:t>13. listopadu 2019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Creative entrepreneurship in ceramic regions – developing, educating, encouraging (CE 1324</a:t>
            </a:r>
            <a:r>
              <a:rPr lang="en-US" dirty="0" smtClean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500" dirty="0" smtClean="0"/>
              <a:t>Kreativní </a:t>
            </a:r>
            <a:r>
              <a:rPr lang="cs-CZ" sz="2500" dirty="0"/>
              <a:t>podnikatelství v „porcelánových“ regionech – rozvoj, vzdělávání, </a:t>
            </a:r>
            <a:r>
              <a:rPr lang="cs-CZ" sz="2500" dirty="0"/>
              <a:t>povzbuzení</a:t>
            </a:r>
            <a:endParaRPr lang="cs-CZ" sz="25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 smtClean="0"/>
              <a:t>CerDee</a:t>
            </a:r>
            <a:r>
              <a:rPr lang="cs-CZ" dirty="0" smtClean="0"/>
              <a:t> </a:t>
            </a:r>
            <a:r>
              <a:rPr lang="en-GB" dirty="0"/>
              <a:t>|</a:t>
            </a:r>
            <a:r>
              <a:rPr lang="cs-CZ" dirty="0" smtClean="0"/>
              <a:t> Jan </a:t>
            </a:r>
            <a:r>
              <a:rPr lang="cs-CZ" dirty="0" smtClean="0"/>
              <a:t>Tlučhoř </a:t>
            </a:r>
            <a:r>
              <a:rPr lang="en-GB" dirty="0"/>
              <a:t>|</a:t>
            </a:r>
            <a:r>
              <a:rPr lang="cs-CZ" dirty="0" smtClean="0"/>
              <a:t> </a:t>
            </a:r>
            <a:r>
              <a:rPr lang="cs-CZ" dirty="0" smtClean="0"/>
              <a:t>Západočeská univerzita v Plzni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36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stav zpracování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Mapování/katalogizace existujících sbírek porcelánu, tradičních metod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Předpoklad je zmapování dostupných sbírek, případně faktická doplnění v rámci katalogizace (např. sbírka uložená v Letohrádku Ostrov GA KV, sbírka „Keramické školy“) a výběr „klíčových“ exponátů pro zaznamenání do „City of </a:t>
            </a:r>
            <a:r>
              <a:rPr lang="cs-CZ" dirty="0" err="1"/>
              <a:t>Ceramics</a:t>
            </a:r>
            <a:r>
              <a:rPr lang="cs-CZ" dirty="0"/>
              <a:t>“ (online portál, který bude veřejně dostupný)</a:t>
            </a:r>
          </a:p>
          <a:p>
            <a:pPr lvl="2">
              <a:lnSpc>
                <a:spcPct val="110000"/>
              </a:lnSpc>
            </a:pPr>
            <a:r>
              <a:rPr lang="cs-CZ" dirty="0"/>
              <a:t>Proběhly úvodní schůzky.</a:t>
            </a:r>
          </a:p>
          <a:p>
            <a:pPr lvl="1">
              <a:lnSpc>
                <a:spcPct val="110000"/>
              </a:lnSpc>
            </a:pPr>
            <a:endParaRPr lang="cs-CZ" dirty="0"/>
          </a:p>
          <a:p>
            <a:pPr lvl="1">
              <a:lnSpc>
                <a:spcPct val="110000"/>
              </a:lnSpc>
            </a:pPr>
            <a:r>
              <a:rPr lang="cs-CZ" dirty="0"/>
              <a:t>Existují podnikové sbírky. </a:t>
            </a:r>
          </a:p>
          <a:p>
            <a:pPr lvl="1">
              <a:lnSpc>
                <a:spcPct val="110000"/>
              </a:lnSpc>
            </a:pPr>
            <a:r>
              <a:rPr lang="cs-CZ" b="1" dirty="0"/>
              <a:t>Je zájem vybrané klíčové exponáty (tvary, dekory…) prezentovat v rámci projektu/online portálu?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5724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Budoucí aktivity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3 mezinárodní workshopy (celkově plán 40 účastníků) pro budoucí či začínající či malé/kreativní podnikatele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1x odborný – porcelán (2020) – plán 10 účastníků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2x design a podnikatelství (2020 + 2021) – plán 2 x 15 účastníků</a:t>
            </a:r>
          </a:p>
          <a:p>
            <a:pPr>
              <a:lnSpc>
                <a:spcPct val="110000"/>
              </a:lnSpc>
            </a:pPr>
            <a:r>
              <a:rPr lang="cs-CZ" dirty="0"/>
              <a:t>Příslušné výukové materiály</a:t>
            </a:r>
          </a:p>
          <a:p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Spolupráce na vývoji marketingové strategie a online portálu </a:t>
            </a:r>
            <a:br>
              <a:rPr lang="cs-CZ" dirty="0"/>
            </a:br>
            <a:r>
              <a:rPr lang="cs-CZ" dirty="0"/>
              <a:t>(e-</a:t>
            </a:r>
            <a:r>
              <a:rPr lang="cs-CZ" dirty="0" err="1"/>
              <a:t>commerce</a:t>
            </a:r>
            <a:r>
              <a:rPr lang="cs-CZ" dirty="0"/>
              <a:t> platformy)</a:t>
            </a:r>
          </a:p>
          <a:p>
            <a:pPr>
              <a:lnSpc>
                <a:spcPct val="110000"/>
              </a:lnSpc>
            </a:pPr>
            <a:r>
              <a:rPr lang="cs-CZ" dirty="0"/>
              <a:t>Spolupráce na realizaci </a:t>
            </a:r>
            <a:r>
              <a:rPr lang="cs-CZ" dirty="0" err="1"/>
              <a:t>coworkingového</a:t>
            </a:r>
            <a:r>
              <a:rPr lang="cs-CZ" dirty="0"/>
              <a:t> centra v </a:t>
            </a:r>
            <a:r>
              <a:rPr lang="cs-CZ" dirty="0" err="1"/>
              <a:t>Selbu</a:t>
            </a:r>
            <a:r>
              <a:rPr lang="cs-CZ" dirty="0"/>
              <a:t> a ve slovinském </a:t>
            </a:r>
            <a:r>
              <a:rPr lang="cs-CZ" dirty="0" err="1"/>
              <a:t>Kranji</a:t>
            </a:r>
            <a:r>
              <a:rPr lang="cs-CZ" dirty="0"/>
              <a:t> =&gt; potenciální inspirace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47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Kontakty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Ing. Jan Tlučhoř, Ph.D. (</a:t>
            </a:r>
            <a:r>
              <a:rPr lang="cs-CZ" dirty="0">
                <a:hlinkClick r:id="rId2"/>
              </a:rPr>
              <a:t>jtluchor@kmo.zcu.cz</a:t>
            </a:r>
            <a:r>
              <a:rPr lang="cs-CZ" dirty="0"/>
              <a:t>) </a:t>
            </a:r>
          </a:p>
          <a:p>
            <a:pPr marL="359955" lvl="1" indent="0">
              <a:buNone/>
            </a:pPr>
            <a:r>
              <a:rPr lang="cs-CZ" dirty="0"/>
              <a:t>Fakulta ekonomická</a:t>
            </a:r>
          </a:p>
          <a:p>
            <a:endParaRPr lang="cs-CZ" dirty="0"/>
          </a:p>
          <a:p>
            <a:r>
              <a:rPr lang="cs-CZ" dirty="0"/>
              <a:t>Mgr. </a:t>
            </a:r>
            <a:r>
              <a:rPr lang="cs-CZ" dirty="0" err="1"/>
              <a:t>MgA</a:t>
            </a:r>
            <a:r>
              <a:rPr lang="cs-CZ" dirty="0"/>
              <a:t>. Zdeňka Kučerová (</a:t>
            </a:r>
            <a:r>
              <a:rPr lang="cs-CZ" dirty="0">
                <a:hlinkClick r:id="rId3"/>
              </a:rPr>
              <a:t>zkucerov@fdu.zcu.cz</a:t>
            </a:r>
            <a:r>
              <a:rPr lang="cs-CZ" dirty="0"/>
              <a:t>) </a:t>
            </a:r>
          </a:p>
          <a:p>
            <a:pPr marL="359955" lvl="1" indent="0">
              <a:buNone/>
            </a:pPr>
            <a:r>
              <a:rPr lang="cs-CZ" dirty="0"/>
              <a:t>Fakulta designu a umění Ladislava </a:t>
            </a:r>
            <a:r>
              <a:rPr lang="cs-CZ" dirty="0" err="1"/>
              <a:t>Sutnara</a:t>
            </a:r>
            <a:endParaRPr lang="cs-CZ" dirty="0"/>
          </a:p>
          <a:p>
            <a:endParaRPr lang="cs-CZ" dirty="0"/>
          </a:p>
          <a:p>
            <a:r>
              <a:rPr lang="cs-CZ" dirty="0"/>
              <a:t>Západočeská univerzita v Plzni</a:t>
            </a:r>
          </a:p>
          <a:p>
            <a:r>
              <a:rPr lang="cs-CZ" dirty="0"/>
              <a:t>+420 602 549 615 (Tlučhoř)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36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aspekty projektu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29113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1800" dirty="0" err="1"/>
              <a:t>Lead</a:t>
            </a:r>
            <a:r>
              <a:rPr lang="cs-CZ" sz="1800" dirty="0"/>
              <a:t> partner: </a:t>
            </a:r>
          </a:p>
          <a:p>
            <a:pPr lvl="1">
              <a:lnSpc>
                <a:spcPct val="120000"/>
              </a:lnSpc>
            </a:pPr>
            <a:r>
              <a:rPr lang="de-DE" sz="1600" dirty="0"/>
              <a:t>Porzellanikon - Staatliches Museum für Porzellan in Hohenberg a. d. Eger / Selb </a:t>
            </a:r>
            <a:endParaRPr lang="cs-CZ" sz="1600" dirty="0"/>
          </a:p>
          <a:p>
            <a:pPr>
              <a:lnSpc>
                <a:spcPct val="120000"/>
              </a:lnSpc>
            </a:pPr>
            <a:r>
              <a:rPr lang="cs-CZ" sz="1800" dirty="0"/>
              <a:t>Doba řešení: </a:t>
            </a:r>
          </a:p>
          <a:p>
            <a:pPr lvl="1">
              <a:lnSpc>
                <a:spcPct val="120000"/>
              </a:lnSpc>
            </a:pPr>
            <a:r>
              <a:rPr lang="cs-CZ" sz="1600" dirty="0"/>
              <a:t>1. 5. 2019 – 30. 4. 2022</a:t>
            </a:r>
          </a:p>
          <a:p>
            <a:pPr>
              <a:lnSpc>
                <a:spcPct val="120000"/>
              </a:lnSpc>
            </a:pPr>
            <a:r>
              <a:rPr lang="cs-CZ" sz="1800" dirty="0"/>
              <a:t>Partneři:</a:t>
            </a:r>
          </a:p>
          <a:p>
            <a:pPr lvl="1">
              <a:lnSpc>
                <a:spcPct val="120000"/>
              </a:lnSpc>
            </a:pPr>
            <a:r>
              <a:rPr lang="cs-CZ" sz="1600" dirty="0"/>
              <a:t>Muzeum </a:t>
            </a:r>
            <a:r>
              <a:rPr lang="cs-CZ" sz="1600" dirty="0" err="1"/>
              <a:t>Ceramiki</a:t>
            </a:r>
            <a:r>
              <a:rPr lang="cs-CZ" sz="1600" dirty="0"/>
              <a:t> w </a:t>
            </a:r>
            <a:r>
              <a:rPr lang="cs-CZ" sz="1600" dirty="0" err="1"/>
              <a:t>Boleslawcu</a:t>
            </a:r>
            <a:r>
              <a:rPr lang="cs-CZ" sz="1600" dirty="0"/>
              <a:t> (Polsko)</a:t>
            </a:r>
          </a:p>
          <a:p>
            <a:pPr lvl="1">
              <a:lnSpc>
                <a:spcPct val="120000"/>
              </a:lnSpc>
            </a:pPr>
            <a:r>
              <a:rPr lang="cs-CZ" sz="1600" dirty="0" err="1"/>
              <a:t>Museo</a:t>
            </a:r>
            <a:r>
              <a:rPr lang="cs-CZ" sz="1600" dirty="0"/>
              <a:t> </a:t>
            </a:r>
            <a:r>
              <a:rPr lang="cs-CZ" sz="1600" dirty="0" err="1"/>
              <a:t>Internazionale</a:t>
            </a:r>
            <a:r>
              <a:rPr lang="cs-CZ" sz="1600" dirty="0"/>
              <a:t> </a:t>
            </a:r>
            <a:r>
              <a:rPr lang="cs-CZ" sz="1600" dirty="0" err="1"/>
              <a:t>delle</a:t>
            </a:r>
            <a:r>
              <a:rPr lang="cs-CZ" sz="1600" dirty="0"/>
              <a:t> </a:t>
            </a:r>
            <a:r>
              <a:rPr lang="cs-CZ" sz="1600" dirty="0" err="1"/>
              <a:t>Ceramiche</a:t>
            </a:r>
            <a:r>
              <a:rPr lang="cs-CZ" sz="1600" dirty="0"/>
              <a:t> in </a:t>
            </a:r>
            <a:r>
              <a:rPr lang="cs-CZ" sz="1600" dirty="0" err="1"/>
              <a:t>Faenza</a:t>
            </a:r>
            <a:r>
              <a:rPr lang="cs-CZ" sz="1600" dirty="0"/>
              <a:t> – </a:t>
            </a:r>
            <a:r>
              <a:rPr lang="cs-CZ" sz="1600" dirty="0" err="1"/>
              <a:t>Fondazione</a:t>
            </a:r>
            <a:r>
              <a:rPr lang="cs-CZ" sz="1600" dirty="0"/>
              <a:t> </a:t>
            </a:r>
            <a:r>
              <a:rPr lang="cs-CZ" sz="1600" dirty="0" err="1"/>
              <a:t>onlus</a:t>
            </a:r>
            <a:r>
              <a:rPr lang="cs-CZ" sz="1600" dirty="0"/>
              <a:t> (Itálie)</a:t>
            </a:r>
          </a:p>
          <a:p>
            <a:pPr lvl="1">
              <a:lnSpc>
                <a:spcPct val="120000"/>
              </a:lnSpc>
            </a:pPr>
            <a:r>
              <a:rPr lang="cs-CZ" sz="1600" dirty="0"/>
              <a:t>New Design University </a:t>
            </a:r>
            <a:r>
              <a:rPr lang="cs-CZ" sz="1600" dirty="0" err="1"/>
              <a:t>Privatuniversität</a:t>
            </a:r>
            <a:r>
              <a:rPr lang="cs-CZ" sz="1600" dirty="0"/>
              <a:t> </a:t>
            </a:r>
            <a:r>
              <a:rPr lang="cs-CZ" sz="1600" dirty="0" err="1"/>
              <a:t>GesmbH</a:t>
            </a:r>
            <a:r>
              <a:rPr lang="cs-CZ" sz="1600" dirty="0"/>
              <a:t> (Rakousko)</a:t>
            </a:r>
          </a:p>
          <a:p>
            <a:pPr lvl="1">
              <a:lnSpc>
                <a:spcPct val="120000"/>
              </a:lnSpc>
            </a:pPr>
            <a:r>
              <a:rPr lang="cs-CZ" sz="1600" dirty="0" err="1"/>
              <a:t>Narodni</a:t>
            </a:r>
            <a:r>
              <a:rPr lang="cs-CZ" sz="1600" dirty="0"/>
              <a:t> </a:t>
            </a:r>
            <a:r>
              <a:rPr lang="cs-CZ" sz="1600" dirty="0" err="1"/>
              <a:t>muzej</a:t>
            </a:r>
            <a:r>
              <a:rPr lang="cs-CZ" sz="1600" dirty="0"/>
              <a:t> </a:t>
            </a:r>
            <a:r>
              <a:rPr lang="cs-CZ" sz="1600" dirty="0" err="1"/>
              <a:t>Slovenije</a:t>
            </a:r>
            <a:r>
              <a:rPr lang="cs-CZ" sz="1600" dirty="0"/>
              <a:t> (Slovinsko)</a:t>
            </a:r>
          </a:p>
          <a:p>
            <a:pPr lvl="1">
              <a:lnSpc>
                <a:spcPct val="120000"/>
              </a:lnSpc>
            </a:pPr>
            <a:r>
              <a:rPr lang="cs-CZ" sz="1600" dirty="0" err="1"/>
              <a:t>Technische</a:t>
            </a:r>
            <a:r>
              <a:rPr lang="cs-CZ" sz="1600" dirty="0"/>
              <a:t> </a:t>
            </a:r>
            <a:r>
              <a:rPr lang="cs-CZ" sz="1600" dirty="0" err="1"/>
              <a:t>Universiät</a:t>
            </a:r>
            <a:r>
              <a:rPr lang="cs-CZ" sz="1600" dirty="0"/>
              <a:t> </a:t>
            </a:r>
            <a:r>
              <a:rPr lang="cs-CZ" sz="1600" dirty="0" err="1"/>
              <a:t>Ilmenau</a:t>
            </a:r>
            <a:r>
              <a:rPr lang="cs-CZ" sz="1600" dirty="0"/>
              <a:t> (Německo)</a:t>
            </a:r>
          </a:p>
          <a:p>
            <a:pPr lvl="1">
              <a:lnSpc>
                <a:spcPct val="120000"/>
              </a:lnSpc>
            </a:pPr>
            <a:r>
              <a:rPr lang="cs-CZ" sz="1600" dirty="0"/>
              <a:t>Západočeská univerzita v Plzni </a:t>
            </a:r>
          </a:p>
          <a:p>
            <a:pPr lvl="1">
              <a:lnSpc>
                <a:spcPct val="120000"/>
              </a:lnSpc>
            </a:pPr>
            <a:r>
              <a:rPr lang="cs-CZ" sz="1600" dirty="0"/>
              <a:t>Závod za </a:t>
            </a:r>
            <a:r>
              <a:rPr lang="cs-CZ" sz="1600" dirty="0" err="1"/>
              <a:t>turizem</a:t>
            </a:r>
            <a:r>
              <a:rPr lang="cs-CZ" sz="1600" dirty="0"/>
              <a:t> in kulturo </a:t>
            </a:r>
            <a:r>
              <a:rPr lang="cs-CZ" sz="1600" dirty="0" err="1"/>
              <a:t>Kranj</a:t>
            </a:r>
            <a:r>
              <a:rPr lang="cs-CZ" sz="1600" dirty="0"/>
              <a:t> (Slovinsko)</a:t>
            </a:r>
          </a:p>
          <a:p>
            <a:pPr lvl="1">
              <a:lnSpc>
                <a:spcPct val="120000"/>
              </a:lnSpc>
            </a:pPr>
            <a:r>
              <a:rPr lang="cs-CZ" sz="1600" dirty="0"/>
              <a:t>+ 14 asociovaných partnerů (Karlovarský kraj, Krajská hospodářská komora Karlovarského kraje)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147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území ČR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Partner </a:t>
            </a:r>
            <a:r>
              <a:rPr lang="cs-CZ" dirty="0" smtClean="0"/>
              <a:t>projektu</a:t>
            </a:r>
          </a:p>
          <a:p>
            <a:pPr lvl="1"/>
            <a:r>
              <a:rPr lang="cs-CZ" dirty="0" smtClean="0"/>
              <a:t>Západočeská univerzita v Plzni</a:t>
            </a:r>
          </a:p>
          <a:p>
            <a:pPr lvl="2"/>
            <a:r>
              <a:rPr lang="cs-CZ" dirty="0" smtClean="0"/>
              <a:t>Fakulta </a:t>
            </a:r>
            <a:r>
              <a:rPr lang="cs-CZ" dirty="0"/>
              <a:t>ekonomická</a:t>
            </a:r>
          </a:p>
          <a:p>
            <a:pPr lvl="2"/>
            <a:r>
              <a:rPr lang="cs-CZ" dirty="0"/>
              <a:t>Fakulta designu a umění Ladislava </a:t>
            </a:r>
            <a:r>
              <a:rPr lang="cs-CZ" dirty="0" err="1"/>
              <a:t>Sutnara</a:t>
            </a:r>
            <a:endParaRPr lang="cs-CZ" dirty="0"/>
          </a:p>
          <a:p>
            <a:pPr lvl="2"/>
            <a:endParaRPr lang="cs-CZ" dirty="0"/>
          </a:p>
          <a:p>
            <a:r>
              <a:rPr lang="cs-CZ" dirty="0"/>
              <a:t>Asociovaní partneři</a:t>
            </a:r>
          </a:p>
          <a:p>
            <a:pPr lvl="1"/>
            <a:r>
              <a:rPr lang="cs-CZ" dirty="0"/>
              <a:t>Karlovarský kraj (odbor regionálního rozvoje, odbor kultury, památkové péče, lázeňství a cestovního ruchu) a zprostředkovaně jeho příspěvkové organizace</a:t>
            </a:r>
          </a:p>
          <a:p>
            <a:pPr lvl="1"/>
            <a:r>
              <a:rPr lang="cs-CZ" dirty="0"/>
              <a:t>Krajská hospodářská komora Karlovarského kraje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58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cíle a intervence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Propojování regionálních přístupů v různých regionech střední Evropy do společné základny znalostí, přístupů a potenciálu MSP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Rozvoj kooperativních a mezinárodně aplikovatelných tréninkových a vzdělávacích aktivit pro podporu podnikatelských dovedností a odborných znalostí regionálních kreativních MSP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Vývoj a pilotování inovativních marketingových strategií a kooperativní </a:t>
            </a:r>
            <a:br>
              <a:rPr lang="cs-CZ" sz="1800" dirty="0"/>
            </a:br>
            <a:r>
              <a:rPr lang="cs-CZ" sz="1800" dirty="0"/>
              <a:t>e-</a:t>
            </a:r>
            <a:r>
              <a:rPr lang="cs-CZ" sz="1800" dirty="0" err="1"/>
              <a:t>commerce</a:t>
            </a:r>
            <a:r>
              <a:rPr lang="cs-CZ" sz="1800" dirty="0"/>
              <a:t> portál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Veškeré aktivity na pozadí </a:t>
            </a:r>
            <a:r>
              <a:rPr lang="cs-CZ" sz="1800" b="1" dirty="0"/>
              <a:t>kreativních odvětví </a:t>
            </a:r>
            <a:r>
              <a:rPr lang="cs-CZ" sz="1800" i="1" dirty="0"/>
              <a:t>(</a:t>
            </a:r>
            <a:r>
              <a:rPr lang="cs-CZ" sz="1800" i="1" dirty="0" err="1"/>
              <a:t>Cultural</a:t>
            </a:r>
            <a:r>
              <a:rPr lang="cs-CZ" sz="1800" i="1" dirty="0"/>
              <a:t> and </a:t>
            </a:r>
            <a:r>
              <a:rPr lang="cs-CZ" sz="1800" i="1" dirty="0" err="1"/>
              <a:t>creative</a:t>
            </a:r>
            <a:r>
              <a:rPr lang="cs-CZ" sz="1800" i="1" dirty="0"/>
              <a:t> </a:t>
            </a:r>
            <a:r>
              <a:rPr lang="cs-CZ" sz="1800" i="1" dirty="0" err="1"/>
              <a:t>industries</a:t>
            </a:r>
            <a:r>
              <a:rPr lang="cs-CZ" sz="1800" i="1" dirty="0"/>
              <a:t> – CCI)</a:t>
            </a:r>
            <a:r>
              <a:rPr lang="cs-CZ" sz="1800" b="1" dirty="0"/>
              <a:t> </a:t>
            </a:r>
            <a:r>
              <a:rPr lang="cs-CZ" sz="1800" dirty="0"/>
              <a:t>se zaměřením na porcelán/keramiku s logickými přesahy do oborů příbuzných.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Má jít o</a:t>
            </a:r>
          </a:p>
          <a:p>
            <a:pPr marL="1028277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dlouhodobou kooperační platformu </a:t>
            </a:r>
          </a:p>
          <a:p>
            <a:pPr marL="1028277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s mezinárodním rozsahem.</a:t>
            </a:r>
          </a:p>
        </p:txBody>
      </p:sp>
    </p:spTree>
    <p:extLst>
      <p:ext uri="{BB962C8B-B14F-4D97-AF65-F5344CB8AC3E}">
        <p14:creationId xmlns:p14="http://schemas.microsoft.com/office/powerpoint/2010/main" val="276620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 tematické pracovní balíčky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sz="2000" dirty="0"/>
              <a:t>WP1 - </a:t>
            </a:r>
            <a:r>
              <a:rPr lang="cs-CZ" sz="2000" dirty="0" err="1"/>
              <a:t>Transnational</a:t>
            </a:r>
            <a:r>
              <a:rPr lang="cs-CZ" sz="2000" dirty="0"/>
              <a:t> </a:t>
            </a:r>
            <a:r>
              <a:rPr lang="cs-CZ" sz="2000" dirty="0" err="1"/>
              <a:t>capacity</a:t>
            </a:r>
            <a:r>
              <a:rPr lang="cs-CZ" sz="2000" dirty="0"/>
              <a:t> </a:t>
            </a:r>
            <a:r>
              <a:rPr lang="cs-CZ" sz="2000" dirty="0" err="1"/>
              <a:t>assessment</a:t>
            </a:r>
            <a:r>
              <a:rPr lang="cs-CZ" sz="2000" dirty="0"/>
              <a:t> &amp; </a:t>
            </a:r>
            <a:r>
              <a:rPr lang="cs-CZ" sz="2000" dirty="0" err="1"/>
              <a:t>mapping</a:t>
            </a:r>
            <a:r>
              <a:rPr lang="cs-CZ" sz="2000" dirty="0"/>
              <a:t> of </a:t>
            </a:r>
            <a:r>
              <a:rPr lang="cs-CZ" sz="2000" dirty="0" err="1"/>
              <a:t>existing</a:t>
            </a:r>
            <a:r>
              <a:rPr lang="cs-CZ" sz="2000" dirty="0"/>
              <a:t> </a:t>
            </a:r>
            <a:r>
              <a:rPr lang="cs-CZ" sz="2000" dirty="0" err="1"/>
              <a:t>creative</a:t>
            </a:r>
            <a:r>
              <a:rPr lang="cs-CZ" sz="2000" dirty="0"/>
              <a:t> </a:t>
            </a:r>
            <a:r>
              <a:rPr lang="cs-CZ" sz="2000" dirty="0" err="1"/>
              <a:t>entrepreneurs</a:t>
            </a:r>
            <a:r>
              <a:rPr lang="cs-CZ" sz="2000" dirty="0"/>
              <a:t>, </a:t>
            </a:r>
            <a:r>
              <a:rPr lang="cs-CZ" sz="2000" dirty="0" err="1"/>
              <a:t>knowledge</a:t>
            </a:r>
            <a:r>
              <a:rPr lang="cs-CZ" sz="2000" dirty="0"/>
              <a:t>, </a:t>
            </a:r>
            <a:r>
              <a:rPr lang="cs-CZ" sz="2000" dirty="0" err="1"/>
              <a:t>markets</a:t>
            </a:r>
            <a:endParaRPr lang="cs-CZ" sz="2000" dirty="0"/>
          </a:p>
          <a:p>
            <a:pPr lvl="1"/>
            <a:r>
              <a:rPr lang="cs-CZ" sz="1800" dirty="0"/>
              <a:t>Mezinárodní zhodnocení kapacity a mapování existujících kreativních podnikatelů, znalostí a trhů</a:t>
            </a:r>
          </a:p>
          <a:p>
            <a:r>
              <a:rPr lang="cs-CZ" sz="2000" dirty="0"/>
              <a:t>WP2 - </a:t>
            </a:r>
            <a:r>
              <a:rPr lang="cs-CZ" sz="2000" dirty="0" err="1"/>
              <a:t>Transnational</a:t>
            </a:r>
            <a:r>
              <a:rPr lang="cs-CZ" sz="2000" dirty="0"/>
              <a:t> </a:t>
            </a:r>
            <a:r>
              <a:rPr lang="cs-CZ" sz="2000" dirty="0" err="1"/>
              <a:t>pooling</a:t>
            </a:r>
            <a:r>
              <a:rPr lang="cs-CZ" sz="2000" dirty="0"/>
              <a:t> of </a:t>
            </a:r>
            <a:r>
              <a:rPr lang="cs-CZ" sz="2000" dirty="0" err="1"/>
              <a:t>accessible</a:t>
            </a:r>
            <a:r>
              <a:rPr lang="cs-CZ" sz="2000" dirty="0"/>
              <a:t> Central European </a:t>
            </a:r>
            <a:r>
              <a:rPr lang="cs-CZ" sz="2000" dirty="0" err="1"/>
              <a:t>ceramic</a:t>
            </a:r>
            <a:r>
              <a:rPr lang="cs-CZ" sz="2000" dirty="0"/>
              <a:t> design &amp; art </a:t>
            </a:r>
            <a:r>
              <a:rPr lang="cs-CZ" sz="2000" dirty="0" err="1"/>
              <a:t>approaches</a:t>
            </a:r>
            <a:endParaRPr lang="cs-CZ" sz="2000" dirty="0"/>
          </a:p>
          <a:p>
            <a:pPr lvl="1"/>
            <a:r>
              <a:rPr lang="cs-CZ" sz="1800" dirty="0"/>
              <a:t>Mezinárodní pool dostupných přístupů/metod v oblasti designu a umění porcelánu/keramiky</a:t>
            </a:r>
          </a:p>
          <a:p>
            <a:r>
              <a:rPr lang="cs-CZ" sz="2000" dirty="0"/>
              <a:t>WP3 - </a:t>
            </a:r>
            <a:r>
              <a:rPr lang="en-US" sz="2000" dirty="0"/>
              <a:t>Roll out to entrepreneurs and</a:t>
            </a:r>
            <a:r>
              <a:rPr lang="cs-CZ" sz="2000" dirty="0"/>
              <a:t> </a:t>
            </a:r>
            <a:r>
              <a:rPr lang="cs-CZ" sz="2000" dirty="0" err="1"/>
              <a:t>education</a:t>
            </a:r>
            <a:r>
              <a:rPr lang="cs-CZ" sz="2000" dirty="0"/>
              <a:t> of </a:t>
            </a:r>
            <a:r>
              <a:rPr lang="cs-CZ" sz="2000" dirty="0" err="1"/>
              <a:t>future</a:t>
            </a:r>
            <a:r>
              <a:rPr lang="cs-CZ" sz="2000" dirty="0"/>
              <a:t> </a:t>
            </a:r>
            <a:r>
              <a:rPr lang="cs-CZ" sz="2000" dirty="0" err="1"/>
              <a:t>entrepreneurs</a:t>
            </a:r>
            <a:endParaRPr lang="cs-CZ" sz="2000" dirty="0"/>
          </a:p>
          <a:p>
            <a:pPr lvl="1"/>
            <a:r>
              <a:rPr lang="cs-CZ" sz="1800" dirty="0"/>
              <a:t>Předávání informací podnikatelům a vzdělávání budoucích podnikatelům</a:t>
            </a:r>
          </a:p>
          <a:p>
            <a:r>
              <a:rPr lang="cs-CZ" sz="2000" dirty="0"/>
              <a:t>WP4 - </a:t>
            </a:r>
            <a:r>
              <a:rPr lang="cs-CZ" sz="2000" dirty="0" err="1"/>
              <a:t>Planning</a:t>
            </a:r>
            <a:r>
              <a:rPr lang="cs-CZ" sz="2000" dirty="0"/>
              <a:t> and </a:t>
            </a:r>
            <a:r>
              <a:rPr lang="cs-CZ" sz="2000" dirty="0" err="1"/>
              <a:t>piloting</a:t>
            </a:r>
            <a:r>
              <a:rPr lang="cs-CZ" sz="2000" dirty="0"/>
              <a:t> </a:t>
            </a:r>
            <a:r>
              <a:rPr lang="cs-CZ" sz="2000" dirty="0" err="1"/>
              <a:t>innovative</a:t>
            </a:r>
            <a:r>
              <a:rPr lang="cs-CZ" sz="2000" dirty="0"/>
              <a:t> marketing </a:t>
            </a:r>
            <a:r>
              <a:rPr lang="cs-CZ" sz="2000" dirty="0" err="1"/>
              <a:t>strategies</a:t>
            </a:r>
            <a:endParaRPr lang="cs-CZ" sz="2000" dirty="0"/>
          </a:p>
          <a:p>
            <a:pPr lvl="1">
              <a:lnSpc>
                <a:spcPct val="100000"/>
              </a:lnSpc>
            </a:pPr>
            <a:r>
              <a:rPr lang="cs-CZ" sz="1800" dirty="0"/>
              <a:t>Plánování a pilotování inovativních marketingových strategií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4238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4+2 projektové pracovní balíčky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sz="2000" dirty="0"/>
              <a:t>WPM - Management – řízení projektu</a:t>
            </a:r>
          </a:p>
          <a:p>
            <a:r>
              <a:rPr lang="cs-CZ" sz="2000" dirty="0"/>
              <a:t>WPC - </a:t>
            </a:r>
            <a:r>
              <a:rPr lang="cs-CZ" sz="2000" dirty="0" err="1"/>
              <a:t>Communication</a:t>
            </a:r>
            <a:r>
              <a:rPr lang="cs-CZ" sz="2000" dirty="0"/>
              <a:t> - komunikace</a:t>
            </a:r>
          </a:p>
          <a:p>
            <a:endParaRPr lang="cs-CZ" sz="2000" dirty="0"/>
          </a:p>
          <a:p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60494"/>
              </p:ext>
            </p:extLst>
          </p:nvPr>
        </p:nvGraphicFramePr>
        <p:xfrm>
          <a:off x="628832" y="2105854"/>
          <a:ext cx="6720416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123">
                  <a:extLst>
                    <a:ext uri="{9D8B030D-6E8A-4147-A177-3AD203B41FA5}">
                      <a16:colId xmlns:a16="http://schemas.microsoft.com/office/drawing/2014/main" val="1780520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82009644"/>
                    </a:ext>
                  </a:extLst>
                </a:gridCol>
                <a:gridCol w="1187777">
                  <a:extLst>
                    <a:ext uri="{9D8B030D-6E8A-4147-A177-3AD203B41FA5}">
                      <a16:colId xmlns:a16="http://schemas.microsoft.com/office/drawing/2014/main" val="3752684793"/>
                    </a:ext>
                  </a:extLst>
                </a:gridCol>
                <a:gridCol w="1547236">
                  <a:extLst>
                    <a:ext uri="{9D8B030D-6E8A-4147-A177-3AD203B41FA5}">
                      <a16:colId xmlns:a16="http://schemas.microsoft.com/office/drawing/2014/main" val="138518134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CerDee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53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79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Analýza - mapování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Řízení projektu</a:t>
                      </a:r>
                      <a:endParaRPr lang="cs-CZ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Komunikace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512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79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Umělecké</a:t>
                      </a:r>
                      <a:r>
                        <a:rPr lang="cs-CZ" baseline="0" dirty="0" smtClean="0"/>
                        <a:t> a designové přístupy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1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79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Předávání informací (o uměleckých a designových přístupech – tj.</a:t>
                      </a:r>
                      <a:r>
                        <a:rPr lang="cs-CZ" baseline="0" dirty="0" smtClean="0"/>
                        <a:t> „řemeslo“, a také podnikatelských kompetencí)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70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79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Inovativní marketingová</a:t>
                      </a:r>
                      <a:r>
                        <a:rPr lang="cs-CZ" baseline="0" dirty="0" smtClean="0"/>
                        <a:t> strategie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375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11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stav projektu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Proběhla úvodní schůzka partnerů ve slovinské Lublani (07/2019)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2. jednání širokého týmu projektu proběhne 21.-22.10.2019 </a:t>
            </a:r>
            <a:br>
              <a:rPr lang="cs-CZ" sz="2000" dirty="0"/>
            </a:br>
            <a:r>
              <a:rPr lang="cs-CZ" sz="2000" dirty="0"/>
              <a:t>v rakouském St. </a:t>
            </a:r>
            <a:r>
              <a:rPr lang="cs-CZ" sz="2000" dirty="0" err="1"/>
              <a:t>Pöltenu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Na květen 2020 plánována schůzka koordinačního výboru projektu v Karlových Varech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2470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stav zpracování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sz="2000" dirty="0"/>
              <a:t>Průzkum stavu odvětví</a:t>
            </a:r>
          </a:p>
          <a:p>
            <a:r>
              <a:rPr lang="cs-CZ" sz="2000" dirty="0"/>
              <a:t>Dotazování potenciálních podnikatelů, studentů, ale i stávajících zainteresovaných stran</a:t>
            </a:r>
          </a:p>
          <a:p>
            <a:pPr lvl="1"/>
            <a:r>
              <a:rPr lang="cs-CZ" sz="1800" dirty="0"/>
              <a:t>Výstup: souhrnná zpráva o aktuálním stavu odvětví (za Karlovarský kraj/západní Čechy/ČR a společná za všechny regiony) s návrhy nástrojů pro rozvoj odvětví</a:t>
            </a:r>
          </a:p>
          <a:p>
            <a:pPr lvl="1"/>
            <a:r>
              <a:rPr lang="cs-CZ" sz="1800" dirty="0"/>
              <a:t>Vždy zaměřeno ve smyslu „kreativního odvětví“, nicméně bez symbiózy všech zainteresovaných skupin to nepůjde</a:t>
            </a:r>
          </a:p>
          <a:p>
            <a:pPr lvl="1"/>
            <a:r>
              <a:rPr lang="cs-CZ" sz="1800" dirty="0"/>
              <a:t>Snaha o hledání </a:t>
            </a:r>
            <a:r>
              <a:rPr lang="cs-CZ" sz="1800" dirty="0" err="1"/>
              <a:t>win-win</a:t>
            </a:r>
            <a:r>
              <a:rPr lang="cs-CZ" sz="1800" dirty="0"/>
              <a:t> nástrojů/strategií pro všechny aktéry odvětví a jejich prezentaci v rámci zprávy (Existují takové?)</a:t>
            </a:r>
          </a:p>
          <a:p>
            <a:pPr lvl="1"/>
            <a:endParaRPr lang="cs-CZ" sz="1800" dirty="0"/>
          </a:p>
          <a:p>
            <a:pPr lvl="1"/>
            <a:r>
              <a:rPr lang="cs-CZ" sz="1800" b="1" dirty="0"/>
              <a:t>Prosíme o spolupráci členy platformy (postupně oslovíme)</a:t>
            </a:r>
          </a:p>
          <a:p>
            <a:pPr lvl="1"/>
            <a:r>
              <a:rPr lang="cs-CZ" sz="1800" dirty="0"/>
              <a:t>V dalších měsících (do 02/2020) plán 1-2 workshopů k odhadu budoucnosti odvětví, výstupům analýz...</a:t>
            </a:r>
          </a:p>
          <a:p>
            <a:pPr lvl="1"/>
            <a:endParaRPr lang="cs-CZ" sz="18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822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ukazuje…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sz="2000" dirty="0"/>
              <a:t>Problémy s realizací malých zakázek (200-500 kusů).</a:t>
            </a:r>
          </a:p>
        </p:txBody>
      </p:sp>
    </p:spTree>
    <p:extLst>
      <p:ext uri="{BB962C8B-B14F-4D97-AF65-F5344CB8AC3E}">
        <p14:creationId xmlns:p14="http://schemas.microsoft.com/office/powerpoint/2010/main" val="22236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centralEurope</Template>
  <TotalTime>1454</TotalTime>
  <Words>686</Words>
  <Application>Microsoft Office PowerPoint</Application>
  <PresentationFormat>Předvádění na obrazovce (4:3)</PresentationFormat>
  <Paragraphs>98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ari Light (Nadpisy)</vt:lpstr>
      <vt:lpstr>Arial</vt:lpstr>
      <vt:lpstr>Gill Sans</vt:lpstr>
      <vt:lpstr>Lato Light</vt:lpstr>
      <vt:lpstr>Raleway</vt:lpstr>
      <vt:lpstr>Raleway Light</vt:lpstr>
      <vt:lpstr>Trebuchet MS</vt:lpstr>
      <vt:lpstr>Wingdings</vt:lpstr>
      <vt:lpstr>Wingdings 2</vt:lpstr>
      <vt:lpstr>CentralEurope_iService</vt:lpstr>
      <vt:lpstr>Prezentace aplikace PowerPoint</vt:lpstr>
      <vt:lpstr>Hlavní aspekty projektu</vt:lpstr>
      <vt:lpstr>Na území ČR</vt:lpstr>
      <vt:lpstr>Hlavní cíle a intervence</vt:lpstr>
      <vt:lpstr>4 tematické pracovní balíčky</vt:lpstr>
      <vt:lpstr>4+2 projektové pracovní balíčky</vt:lpstr>
      <vt:lpstr>Aktuální stav projektu</vt:lpstr>
      <vt:lpstr>Aktuální stav zpracování</vt:lpstr>
      <vt:lpstr>Co se ukazuje…</vt:lpstr>
      <vt:lpstr>Aktuální stav zpracování</vt:lpstr>
      <vt:lpstr>Budoucí aktivity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Jan Tlučhoř</cp:lastModifiedBy>
  <cp:revision>1973</cp:revision>
  <cp:lastPrinted>2019-11-12T17:01:59Z</cp:lastPrinted>
  <dcterms:created xsi:type="dcterms:W3CDTF">2014-11-12T21:47:38Z</dcterms:created>
  <dcterms:modified xsi:type="dcterms:W3CDTF">2019-11-12T17:02:02Z</dcterms:modified>
</cp:coreProperties>
</file>